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2" r:id="rId21"/>
    <p:sldId id="273" r:id="rId22"/>
  </p:sldIdLst>
  <p:sldSz cx="12192000" cy="6858000"/>
  <p:notesSz cx="6858000" cy="12192000"/>
  <p:custDataLst>
    <p:tags r:id="rId2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2eac57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第十四讲 八年级（下）Units 7—8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2eac57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第十四讲 八年级（下）Units 7—8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20d8282f?vcp=1&amp;pid=5e7f8aeb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20d8282f?vcp=1&amp;pid=5e7f8aeb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7_1#e5217f47f?vcp=1&amp;pid=f20d8282f&amp;color=0,0,0&amp;vtp=1&amp;bbb=1"/>
          <p:cNvSpPr/>
          <p:nvPr/>
        </p:nvSpPr>
        <p:spPr>
          <a:xfrm>
            <a:off x="502920" y="13208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（you）,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（introduce）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class?（盲填）</a:t>
            </a:r>
            <a:endParaRPr lang="en-US" altLang="zh-CN" sz="2400" dirty="0"/>
          </a:p>
        </p:txBody>
      </p:sp>
      <p:sp>
        <p:nvSpPr>
          <p:cNvPr id="5" name="QB_6_AN.28_1#e5217f47f.blank?vcp=1&amp;pid=f20d8282f&amp;color=0,0,0&amp;vpa=14&amp;vtp=1&amp;bbb=1"/>
          <p:cNvSpPr/>
          <p:nvPr/>
        </p:nvSpPr>
        <p:spPr>
          <a:xfrm>
            <a:off x="3145314" y="1280160"/>
            <a:ext cx="1270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endParaRPr lang="en-US" altLang="zh-CN" sz="2400" dirty="0"/>
          </a:p>
        </p:txBody>
      </p:sp>
      <p:sp>
        <p:nvSpPr>
          <p:cNvPr id="7" name="QB_6_AN.30_1#e5217f47f.blank?vcp=1&amp;pid=f20d8282f&amp;color=0,0,0&amp;vpa=15&amp;vtp=1&amp;bbb=1"/>
          <p:cNvSpPr/>
          <p:nvPr/>
        </p:nvSpPr>
        <p:spPr>
          <a:xfrm>
            <a:off x="2651029" y="1851660"/>
            <a:ext cx="1840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introduction</a:t>
            </a:r>
            <a:endParaRPr lang="en-US" altLang="zh-CN" sz="2400" dirty="0"/>
          </a:p>
        </p:txBody>
      </p:sp>
      <p:sp>
        <p:nvSpPr>
          <p:cNvPr id="9" name="QB_6_AN.32_1#e5217f47f.blank?vcp=1&amp;pid=f20d8282f&amp;color=0,0,0&amp;vpa=16&amp;vtp=1&amp;bbb=1"/>
          <p:cNvSpPr/>
          <p:nvPr/>
        </p:nvSpPr>
        <p:spPr>
          <a:xfrm>
            <a:off x="7255352" y="2969260"/>
            <a:ext cx="1066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to/into</a:t>
            </a:r>
            <a:endParaRPr lang="en-US" altLang="zh-CN" sz="2400" dirty="0"/>
          </a:p>
        </p:txBody>
      </p:sp>
      <p:sp>
        <p:nvSpPr>
          <p:cNvPr id="11" name="QB_6_AN.34_1#e5217f47f.blank?vcp=1&amp;pid=f20d8282f&amp;color=0,0,0&amp;vpa=17&amp;vtp=1&amp;bbb=1"/>
          <p:cNvSpPr/>
          <p:nvPr/>
        </p:nvSpPr>
        <p:spPr>
          <a:xfrm>
            <a:off x="6179026" y="35064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ef848fa9?vcp=1&amp;pid=f378b6d8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ef848fa9?vcp=1&amp;pid=f378b6d8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的用法</a:t>
            </a:r>
            <a:endParaRPr lang="en-US" altLang="zh-CN" sz="2800" b="1" dirty="0"/>
          </a:p>
        </p:txBody>
      </p:sp>
      <p:pic>
        <p:nvPicPr>
          <p:cNvPr id="4" name="P_5_BD#dd4203bc8?htil=4&amp;vcp=1&amp;pid=2ef848fa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7688" y="1344676"/>
            <a:ext cx="5020056" cy="392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dd4203bc8?htil=4&amp;vcp=1&amp;pid=2ef848fa9&amp;color=0,0,0&amp;vtp=1&amp;bbb=1&amp;hb=1"/>
          <p:cNvSpPr/>
          <p:nvPr/>
        </p:nvSpPr>
        <p:spPr>
          <a:xfrm>
            <a:off x="502920" y="1308100"/>
            <a:ext cx="6035040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你家乡的人口有多少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我家乡的人口大约有九百万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64f4fb5e?vcp=1&amp;pid=2ef848fa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64f4fb5e?vcp=1&amp;pid=2ef848fa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35_1#45d5f61be?vcp=1&amp;pid=c64f4fb5e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（large）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Australia.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thousand.</a:t>
            </a:r>
            <a:endParaRPr lang="en-US" altLang="zh-CN" sz="2400" dirty="0"/>
          </a:p>
        </p:txBody>
      </p:sp>
      <p:sp>
        <p:nvSpPr>
          <p:cNvPr id="5" name="QB_6_AN.36_1#45d5f61be.blank?vcp=1&amp;pid=c64f4fb5e&amp;color=0,0,0&amp;vpa=18&amp;vtp=1&amp;bbb=1"/>
          <p:cNvSpPr/>
          <p:nvPr/>
        </p:nvSpPr>
        <p:spPr>
          <a:xfrm>
            <a:off x="5437664" y="1280160"/>
            <a:ext cx="1014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larger</a:t>
            </a:r>
            <a:endParaRPr lang="en-US" altLang="zh-CN" sz="2400" dirty="0"/>
          </a:p>
        </p:txBody>
      </p:sp>
      <p:sp>
        <p:nvSpPr>
          <p:cNvPr id="7" name="QB_6_AN.38_1#45d5f61be.blank?vcp=1&amp;pid=c64f4fb5e&amp;color=0,0,0&amp;vpa=19&amp;vtp=1&amp;bbb=1"/>
          <p:cNvSpPr/>
          <p:nvPr/>
        </p:nvSpPr>
        <p:spPr>
          <a:xfrm>
            <a:off x="4647089" y="18300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endParaRPr lang="en-US" altLang="zh-CN" sz="2400" dirty="0"/>
          </a:p>
        </p:txBody>
      </p:sp>
      <p:sp>
        <p:nvSpPr>
          <p:cNvPr id="8" name="QB_6_BD.39_1#a077dd5e6?sp=1&amp;vcp=1&amp;pid=c64f4fb5e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million.（盲填）</a:t>
            </a:r>
            <a:endParaRPr lang="en-US" altLang="zh-CN" sz="2400" dirty="0"/>
          </a:p>
        </p:txBody>
      </p:sp>
      <p:sp>
        <p:nvSpPr>
          <p:cNvPr id="9" name="QB_6_AN.40_1#a077dd5e6.blank?vcp=1&amp;pid=c64f4fb5e&amp;color=0,0,0&amp;vpa=20&amp;vtp=1&amp;bbb=1"/>
          <p:cNvSpPr/>
          <p:nvPr/>
        </p:nvSpPr>
        <p:spPr>
          <a:xfrm>
            <a:off x="1205388" y="2395601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10" name="QB_6_BD.41_1#5f7ad4543?vcp=1&amp;pid=c64f4fb5e&amp;color=0,0,0&amp;vtp=1&amp;bbb=1"/>
          <p:cNvSpPr/>
          <p:nvPr/>
        </p:nvSpPr>
        <p:spPr>
          <a:xfrm>
            <a:off x="502920" y="35271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（社区）?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3,000.（盲填）</a:t>
            </a:r>
            <a:endParaRPr lang="en-US" altLang="zh-CN" sz="2400" dirty="0"/>
          </a:p>
        </p:txBody>
      </p:sp>
      <p:sp>
        <p:nvSpPr>
          <p:cNvPr id="11" name="QB_6_AN.42_1#5f7ad4543.blank?vcp=1&amp;pid=c64f4fb5e&amp;color=0,0,0&amp;vpa=21&amp;vtp=1&amp;bbb=1"/>
          <p:cNvSpPr/>
          <p:nvPr/>
        </p:nvSpPr>
        <p:spPr>
          <a:xfrm>
            <a:off x="913288" y="3499231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13" name="QB_6_AN.44_1#5f7ad4543.blank?vcp=1&amp;pid=c64f4fb5e&amp;color=0,0,0&amp;vpa=22&amp;vtp=1&amp;bbb=1"/>
          <p:cNvSpPr/>
          <p:nvPr/>
        </p:nvSpPr>
        <p:spPr>
          <a:xfrm>
            <a:off x="4755039" y="403644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b8ecfe17?vcp=1&amp;pid=f378b6d8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b8ecfe17?vcp=1&amp;pid=f378b6d8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辨析achieve、come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true与realize</a:t>
            </a:r>
            <a:endParaRPr lang="en-US" altLang="zh-CN" sz="2800" b="1" dirty="0"/>
          </a:p>
        </p:txBody>
      </p:sp>
      <p:graphicFrame>
        <p:nvGraphicFramePr>
          <p:cNvPr id="14" name="P_5_BD#e579be5a5?colgroup=8,26&amp;vcp=1&amp;pid=db8ecfe17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31034"/>
        </p:xfrm>
        <a:graphic>
          <a:graphicData uri="http://schemas.openxmlformats.org/drawingml/2006/table">
            <a:tbl>
              <a:tblPr/>
              <a:tblGrid>
                <a:gridCol w="2779776"/>
                <a:gridCol w="837590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achieve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意为“实现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取得”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作及物动词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主语通常是人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宾语既可以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“实现”的目标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也可以是“取得”的胜利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成功等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意为“实现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成真”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主语通常是梦想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愿望等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realize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意为“实现”时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主语通常是人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宾语为梦想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心愿等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d2477815e?vcp=1&amp;pid=db8ecfe1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d2477815e?vcp=1&amp;pid=db8ecfe17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5" name="QM_6_BD.45_1#4e15f4e7e?colgroup=36&amp;vcp=1&amp;pid=d2477815e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realize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achieve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46_1#8eadb6481?vcp=1&amp;pid=4e15f4e7e&amp;color=0,0,0&amp;vtp=1&amp;bbb=1&amp;hb=1"/>
          <p:cNvSpPr/>
          <p:nvPr/>
        </p:nvSpPr>
        <p:spPr>
          <a:xfrm>
            <a:off x="502920" y="20701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FIFA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（舞台）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superstars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</p:txBody>
      </p:sp>
      <p:sp>
        <p:nvSpPr>
          <p:cNvPr id="6" name="QB_7_AN.47_1#8eadb6481.blank?vcp=1&amp;pid=4e15f4e7e&amp;color=0,0,0&amp;vpa=23&amp;vtp=1&amp;bbb=1"/>
          <p:cNvSpPr/>
          <p:nvPr/>
        </p:nvSpPr>
        <p:spPr>
          <a:xfrm>
            <a:off x="5590064" y="2600960"/>
            <a:ext cx="21233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realize/achieve</a:t>
            </a:r>
            <a:endParaRPr lang="en-US" altLang="zh-CN" sz="2400" dirty="0"/>
          </a:p>
        </p:txBody>
      </p:sp>
      <p:sp>
        <p:nvSpPr>
          <p:cNvPr id="8" name="QB_7_AN.49_1#8eadb6481.blank?vcp=1&amp;pid=4e15f4e7e&amp;color=0,0,0&amp;vpa=24&amp;vtp=1&amp;bbb=1"/>
          <p:cNvSpPr/>
          <p:nvPr/>
        </p:nvSpPr>
        <p:spPr>
          <a:xfrm>
            <a:off x="8476138" y="3159760"/>
            <a:ext cx="1592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endParaRPr lang="en-US" altLang="zh-CN" sz="2400" dirty="0"/>
          </a:p>
        </p:txBody>
      </p:sp>
      <p:sp>
        <p:nvSpPr>
          <p:cNvPr id="10" name="QB_7_AN.51_1#8eadb6481.blank?vcp=1&amp;pid=4e15f4e7e&amp;color=0,0,0&amp;vpa=25&amp;vtp=1&amp;bbb=1"/>
          <p:cNvSpPr/>
          <p:nvPr/>
        </p:nvSpPr>
        <p:spPr>
          <a:xfrm>
            <a:off x="4126389" y="3696970"/>
            <a:ext cx="21233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realize/achieve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6674487a?vcp=1&amp;pid=f378b6d88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6" name="QB_5_BD.52_1#6a8102744?colgroup=4,11,19&amp;vcp=1&amp;pid=d6674487a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840097"/>
        </p:xfrm>
        <a:graphic>
          <a:graphicData uri="http://schemas.openxmlformats.org/drawingml/2006/table">
            <a:tbl>
              <a:tblPr/>
              <a:tblGrid>
                <a:gridCol w="1499616"/>
                <a:gridCol w="3502152"/>
                <a:gridCol w="61447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A.自然界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大自然（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.天性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本性（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.性质（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materials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specialized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sensitive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A.吸入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吞入（体内）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.收留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.理解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领会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记住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listened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lecture,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bodies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“large”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pieces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microplastics.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（流浪的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53_1#6a8102744.blank?vcp=1&amp;pid=d6674487a&amp;color=0,0,0&amp;vpa=26&amp;vtp=1"/>
          <p:cNvSpPr/>
          <p:nvPr/>
        </p:nvSpPr>
        <p:spPr>
          <a:xfrm>
            <a:off x="11080582" y="193255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54_1#6a8102744.blank?vcp=1&amp;pid=d6674487a&amp;color=0,0,0&amp;vpa=27&amp;vtp=1"/>
          <p:cNvSpPr/>
          <p:nvPr/>
        </p:nvSpPr>
        <p:spPr>
          <a:xfrm>
            <a:off x="11015495" y="241515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55_1#6a8102744.blank?vcp=1&amp;pid=d6674487a&amp;color=0,0,0&amp;vpa=28&amp;vtp=1"/>
          <p:cNvSpPr/>
          <p:nvPr/>
        </p:nvSpPr>
        <p:spPr>
          <a:xfrm>
            <a:off x="10064582" y="2876931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5_AN.56_1#6a8102744.blank?vcp=1&amp;pid=d6674487a&amp;color=0,0,0&amp;vpa=29&amp;vtp=1"/>
          <p:cNvSpPr/>
          <p:nvPr/>
        </p:nvSpPr>
        <p:spPr>
          <a:xfrm>
            <a:off x="9628782" y="3875532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B_5_AN.57_1#6a8102744.blank?vcp=1&amp;pid=d6674487a&amp;color=0,0,0&amp;vpa=30&amp;vtp=1"/>
          <p:cNvSpPr/>
          <p:nvPr/>
        </p:nvSpPr>
        <p:spPr>
          <a:xfrm>
            <a:off x="10004257" y="4840732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B_5_AN.58_1#6a8102744.blank?vcp=1&amp;pid=d6674487a&amp;color=0,0,0&amp;vpa=31&amp;vtp=1"/>
          <p:cNvSpPr/>
          <p:nvPr/>
        </p:nvSpPr>
        <p:spPr>
          <a:xfrm>
            <a:off x="6590307" y="5785104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QB_5_BD.59_1#6a8102744?colgroup=4,11,19&amp;vcp=1&amp;pid=d6674487a&amp;color=0,0,0&amp;mp=1&amp;vtp=1&amp;bt=1&amp;bbb=1&amp;hb=1"/>
          <p:cNvGraphicFramePr>
            <a:graphicFrameLocks noGrp="1"/>
          </p:cNvGraphicFramePr>
          <p:nvPr/>
        </p:nvGraphicFramePr>
        <p:xfrm>
          <a:off x="502920" y="2310196"/>
          <a:ext cx="11146536" cy="3302000"/>
        </p:xfrm>
        <a:graphic>
          <a:graphicData uri="http://schemas.openxmlformats.org/drawingml/2006/table">
            <a:tbl>
              <a:tblPr/>
              <a:tblGrid>
                <a:gridCol w="1499616"/>
                <a:gridCol w="3502152"/>
                <a:gridCol w="61447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1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A.强迫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迫使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.权力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武力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力量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.武装力量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7.Daisy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forces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summer.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health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forced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retirement.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explosion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windows.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60_1#6a8102744.blank?vcp=1&amp;pid=d6674487a&amp;color=0,0,0&amp;mp=1&amp;vpa=32&amp;vtp=1"/>
          <p:cNvSpPr/>
          <p:nvPr/>
        </p:nvSpPr>
        <p:spPr>
          <a:xfrm>
            <a:off x="9048391" y="32376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61_1#6a8102744.blank?vcp=1&amp;pid=d6674487a&amp;color=0,0,0&amp;mp=1&amp;vpa=33&amp;vtp=1"/>
          <p:cNvSpPr/>
          <p:nvPr/>
        </p:nvSpPr>
        <p:spPr>
          <a:xfrm>
            <a:off x="6880819" y="42028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62_1#6a8102744.blank?vcp=1&amp;pid=d6674487a&amp;color=0,0,0&amp;mp=1&amp;vpa=34&amp;vtp=1"/>
          <p:cNvSpPr/>
          <p:nvPr/>
        </p:nvSpPr>
        <p:spPr>
          <a:xfrm>
            <a:off x="7269757" y="51472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59_1#6a8102744?colgroup=4,11,19&amp;vcp=1&amp;pid=d6674487a&amp;color=0,0,0&amp;mp=1&amp;vtp=1&amp;bt=1&amp;bbb=1"/>
          <p:cNvSpPr txBox="1"/>
          <p:nvPr/>
        </p:nvSpPr>
        <p:spPr>
          <a:xfrm>
            <a:off x="11033903" y="169373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B_5_BD.59_1#6a8102744?colgroup=4,11,19&amp;vcp=1&amp;pid=d6674487a&amp;color=0,0,0&amp;mp=1&amp;vtp=1&amp;bt=1&amp;bbb=1&amp;hb=1"/>
          <p:cNvGraphicFramePr>
            <a:graphicFrameLocks noGrp="1"/>
          </p:cNvGraphicFramePr>
          <p:nvPr/>
        </p:nvGraphicFramePr>
        <p:xfrm>
          <a:off x="502920" y="2545996"/>
          <a:ext cx="11146536" cy="2819400"/>
        </p:xfrm>
        <a:graphic>
          <a:graphicData uri="http://schemas.openxmlformats.org/drawingml/2006/table">
            <a:tbl>
              <a:tblPr/>
              <a:tblGrid>
                <a:gridCol w="1499616"/>
                <a:gridCol w="3502152"/>
                <a:gridCol w="614476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2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A.分界线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边界线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.诗行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quoted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（引用）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Shakespeare.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.Music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cross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cultural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BD.59_1#6a8102744?colgroup=4,11,19&amp;vcp=1&amp;pid=d6674487a&amp;color=0,0,0&amp;mp=1&amp;vtp=1&amp;bt=1&amp;bbb=1&amp;hb=1"/>
          <p:cNvSpPr txBox="1"/>
          <p:nvPr/>
        </p:nvSpPr>
        <p:spPr>
          <a:xfrm>
            <a:off x="9109456" y="1933426"/>
            <a:ext cx="2540000" cy="4935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  <p:sp>
        <p:nvSpPr>
          <p:cNvPr id="4" name="QB_5_AN.63_1#6a8102744.blank?vcp=1&amp;pid=d6674487a&amp;color=0,0,0&amp;mp=1&amp;vpa=35&amp;vtp=1"/>
          <p:cNvSpPr/>
          <p:nvPr/>
        </p:nvSpPr>
        <p:spPr>
          <a:xfrm>
            <a:off x="7166569" y="3477033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64_1#6a8102744.blank?vcp=1&amp;pid=d6674487a&amp;color=0,0,0&amp;mp=1&amp;vpa=36&amp;vtp=1"/>
          <p:cNvSpPr/>
          <p:nvPr/>
        </p:nvSpPr>
        <p:spPr>
          <a:xfrm>
            <a:off x="10193742" y="395963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65_1#6a8102744.blank?vcp=1&amp;pid=d6674487a&amp;color=0,0,0&amp;mp=1&amp;vpa=37&amp;vtp=1"/>
          <p:cNvSpPr/>
          <p:nvPr/>
        </p:nvSpPr>
        <p:spPr>
          <a:xfrm>
            <a:off x="6223595" y="490400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be00cefb2?vcp=1&amp;pid=d6674487a&amp;color=0,0,0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含有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yet的现在完成时（P105）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2eac572f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第十四讲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7—8</a:t>
            </a:r>
            <a:endParaRPr lang="en-US" altLang="zh-CN" sz="4800" dirty="0"/>
          </a:p>
        </p:txBody>
      </p:sp>
      <p:pic>
        <p:nvPicPr>
          <p:cNvPr id="3" name="C_2#c2eac572f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378b6d88?vcp=1&amp;pid=c2eac572f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b0d87f238?vcp=1&amp;pid=f378b6d8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b0d87f238?vcp=1&amp;pid=f378b6d88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protect的用法</a:t>
            </a:r>
            <a:endParaRPr lang="en-US" altLang="zh-CN" sz="2800" b="1" dirty="0"/>
          </a:p>
        </p:txBody>
      </p:sp>
      <p:pic>
        <p:nvPicPr>
          <p:cNvPr id="5" name="P_5_BD#c95c19a5c?htil=1&amp;vcp=1&amp;pid=b0d87f238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852676"/>
            <a:ext cx="5458968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c95c19a5c?htil=1&amp;vcp=1&amp;pid=b0d87f238&amp;color=0,0,0&amp;vtp=1&amp;bbb=1&amp;hb=1&amp;hs=1"/>
          <p:cNvSpPr/>
          <p:nvPr/>
        </p:nvSpPr>
        <p:spPr>
          <a:xfrm>
            <a:off x="502920" y="1816100"/>
            <a:ext cx="5596128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·Salt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盐保护食物和许多其他东西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self-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有些动物有用于自我保护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的结构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P_5_BD#c95c19a5c?htil=1&amp;vcp=1&amp;pid=b0d87f238&amp;color=0,0,0&amp;vtp=1&amp;bbb=1&amp;hb=1&amp;hs=1"/>
          <p:cNvSpPr/>
          <p:nvPr/>
        </p:nvSpPr>
        <p:spPr>
          <a:xfrm>
            <a:off x="503995" y="4522089"/>
            <a:ext cx="1118401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你应该保护玻璃杯免遭打碎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7d8dc679c?vcp=1&amp;pid=b0d87f23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7d8dc679c?vcp=1&amp;pid=b0d87f23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dirty="0"/>
          </a:p>
        </p:txBody>
      </p:sp>
      <p:sp>
        <p:nvSpPr>
          <p:cNvPr id="4" name="QB_6_BD.1_1#1843d1a83?vcp=1&amp;pid=7d8dc679c&amp;color=0,0,0&amp;vtp=1&amp;bbb=1&amp;h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（protect）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（catch）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（our）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（protect）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（hurt）.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sunglasses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5" name="QB_6_AN.2_1#1843d1a83.blank?vcp=1&amp;pid=7d8dc679c&amp;color=0,0,0&amp;vpa=1&amp;vtp=1&amp;bbb=1"/>
          <p:cNvSpPr/>
          <p:nvPr/>
        </p:nvSpPr>
        <p:spPr>
          <a:xfrm>
            <a:off x="722789" y="1280160"/>
            <a:ext cx="1626997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endParaRPr lang="en-US" altLang="zh-CN" sz="2400" dirty="0"/>
          </a:p>
        </p:txBody>
      </p:sp>
      <p:sp>
        <p:nvSpPr>
          <p:cNvPr id="7" name="QB_6_AN.4_1#1843d1a83.blank?vcp=1&amp;pid=7d8dc679c&amp;color=0,0,0&amp;vpa=2&amp;vtp=1&amp;bbb=1"/>
          <p:cNvSpPr/>
          <p:nvPr/>
        </p:nvSpPr>
        <p:spPr>
          <a:xfrm>
            <a:off x="5762784" y="2397760"/>
            <a:ext cx="1320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catching</a:t>
            </a:r>
            <a:endParaRPr lang="en-US" altLang="zh-CN" sz="2400" dirty="0"/>
          </a:p>
        </p:txBody>
      </p:sp>
      <p:sp>
        <p:nvSpPr>
          <p:cNvPr id="9" name="QB_6_AN.6_1#1843d1a83.blank?vcp=1&amp;pid=7d8dc679c&amp;color=0,0,0&amp;vpa=3&amp;vtp=1&amp;bbb=1"/>
          <p:cNvSpPr/>
          <p:nvPr/>
        </p:nvSpPr>
        <p:spPr>
          <a:xfrm>
            <a:off x="6579077" y="2969260"/>
            <a:ext cx="1422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endParaRPr lang="en-US" altLang="zh-CN" sz="2400" dirty="0"/>
          </a:p>
        </p:txBody>
      </p:sp>
      <p:sp>
        <p:nvSpPr>
          <p:cNvPr id="11" name="QB_6_AN.8_1#1843d1a83.blank?vcp=1&amp;pid=7d8dc679c&amp;color=0,0,0&amp;vpa=4&amp;vtp=1&amp;bbb=1"/>
          <p:cNvSpPr/>
          <p:nvPr/>
        </p:nvSpPr>
        <p:spPr>
          <a:xfrm>
            <a:off x="7366477" y="3515360"/>
            <a:ext cx="15518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protection</a:t>
            </a:r>
            <a:endParaRPr lang="en-US" altLang="zh-CN" sz="2400" dirty="0"/>
          </a:p>
        </p:txBody>
      </p:sp>
      <p:sp>
        <p:nvSpPr>
          <p:cNvPr id="13" name="QB_6_AN.10_1#1843d1a83.blank?vcp=1&amp;pid=7d8dc679c&amp;color=0,0,0&amp;vpa=5&amp;vtp=1&amp;bbb=1"/>
          <p:cNvSpPr/>
          <p:nvPr/>
        </p:nvSpPr>
        <p:spPr>
          <a:xfrm>
            <a:off x="5007451" y="4632960"/>
            <a:ext cx="16621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endParaRPr lang="en-US" altLang="zh-CN" sz="2400" dirty="0"/>
          </a:p>
        </p:txBody>
      </p:sp>
      <p:sp>
        <p:nvSpPr>
          <p:cNvPr id="15" name="QB_6_AN.12_1#1843d1a83.blank?vcp=1&amp;pid=7d8dc679c&amp;color=0,0,0&amp;vpa=6&amp;vtp=1&amp;bbb=1"/>
          <p:cNvSpPr/>
          <p:nvPr/>
        </p:nvSpPr>
        <p:spPr>
          <a:xfrm>
            <a:off x="7820184" y="5191760"/>
            <a:ext cx="18740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from/against</a:t>
            </a:r>
            <a:endParaRPr lang="en-US" altLang="zh-CN" sz="2400" dirty="0"/>
          </a:p>
        </p:txBody>
      </p:sp>
      <p:sp>
        <p:nvSpPr>
          <p:cNvPr id="6" name="文本框 5"/>
          <p:cNvSpPr txBox="1"/>
          <p:nvPr/>
        </p:nvSpPr>
        <p:spPr>
          <a:xfrm>
            <a:off x="1868170" y="10242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dd678f4c?vcp=1&amp;pid=f378b6d8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5dd678f4c?vcp=1&amp;pid=f378b6d8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succeed的用法</a:t>
            </a:r>
            <a:endParaRPr lang="en-US" altLang="zh-CN" sz="2800" b="1" dirty="0"/>
          </a:p>
        </p:txBody>
      </p:sp>
      <p:pic>
        <p:nvPicPr>
          <p:cNvPr id="4" name="P_5_BD#f76fb0a77?htil=2&amp;vcp=1&amp;pid=5dd678f4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4224" y="1344676"/>
            <a:ext cx="5303520" cy="460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f76fb0a77?htil=2&amp;vcp=1&amp;pid=5dd678f4c&amp;color=0,0,0&amp;vtp=1&amp;bbb=1&amp;hb=1"/>
          <p:cNvSpPr/>
          <p:nvPr/>
        </p:nvSpPr>
        <p:spPr>
          <a:xfrm>
            <a:off x="502920" y="1308100"/>
            <a:ext cx="5751576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succeeded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climbing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最后他成功爬到了山顶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achieved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虽然杰夫已经取得了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巨大的成功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但他仍在努力工作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如今他的兄弟姐妹过着成功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的生活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065645cf?vcp=1&amp;pid=5dd678f4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065645cf?vcp=1&amp;pid=5dd678f4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3_1#46d8f9e0e?vcp=1&amp;pid=a065645cf&amp;color=0,0,0&amp;vtp=1&amp;bb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succeeded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kite.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（success）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salesman.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（success）.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（pass）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excuses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（fail）,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（succeed）.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going.（盲填）</a:t>
            </a:r>
            <a:endParaRPr lang="en-US" altLang="zh-CN" sz="2400" dirty="0"/>
          </a:p>
        </p:txBody>
      </p:sp>
      <p:sp>
        <p:nvSpPr>
          <p:cNvPr id="5" name="QB_6_AN.14_1#46d8f9e0e.blank?vcp=1&amp;pid=a065645cf&amp;color=0,0,0&amp;vpa=7&amp;vtp=1&amp;bbb=1"/>
          <p:cNvSpPr/>
          <p:nvPr/>
        </p:nvSpPr>
        <p:spPr>
          <a:xfrm>
            <a:off x="3229451" y="1280160"/>
            <a:ext cx="1203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endParaRPr lang="en-US" altLang="zh-CN" sz="2400" dirty="0"/>
          </a:p>
        </p:txBody>
      </p:sp>
      <p:sp>
        <p:nvSpPr>
          <p:cNvPr id="7" name="QB_6_AN.16_1#46d8f9e0e.blank?vcp=1&amp;pid=a065645cf&amp;color=0,0,0&amp;vpa=8&amp;vtp=1&amp;bbb=1"/>
          <p:cNvSpPr/>
          <p:nvPr/>
        </p:nvSpPr>
        <p:spPr>
          <a:xfrm>
            <a:off x="3726339" y="1851660"/>
            <a:ext cx="1508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</a:t>
            </a:r>
            <a:endParaRPr lang="en-US" altLang="zh-CN" sz="2400" dirty="0"/>
          </a:p>
        </p:txBody>
      </p:sp>
      <p:sp>
        <p:nvSpPr>
          <p:cNvPr id="9" name="QB_6_AN.18_1#46d8f9e0e.blank?vcp=1&amp;pid=a065645cf&amp;color=0,0,0&amp;vpa=9&amp;vtp=1&amp;bbb=1"/>
          <p:cNvSpPr/>
          <p:nvPr/>
        </p:nvSpPr>
        <p:spPr>
          <a:xfrm>
            <a:off x="5839301" y="2397760"/>
            <a:ext cx="174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successfully</a:t>
            </a:r>
            <a:endParaRPr lang="en-US" altLang="zh-CN" sz="2400" dirty="0"/>
          </a:p>
        </p:txBody>
      </p:sp>
      <p:sp>
        <p:nvSpPr>
          <p:cNvPr id="11" name="QB_6_AN.20_1#46d8f9e0e.blank?vcp=1&amp;pid=a065645cf&amp;color=0,0,0&amp;vpa=10&amp;vtp=1&amp;bbb=1"/>
          <p:cNvSpPr/>
          <p:nvPr/>
        </p:nvSpPr>
        <p:spPr>
          <a:xfrm>
            <a:off x="3318351" y="2956560"/>
            <a:ext cx="7810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</a:t>
            </a:r>
            <a:endParaRPr lang="en-US" altLang="zh-CN" sz="2400" dirty="0"/>
          </a:p>
        </p:txBody>
      </p:sp>
      <p:sp>
        <p:nvSpPr>
          <p:cNvPr id="13" name="QB_6_AN.22_1#46d8f9e0e.blank?vcp=1&amp;pid=a065645cf&amp;color=0,0,0&amp;vpa=11&amp;vtp=1&amp;bbb=1"/>
          <p:cNvSpPr/>
          <p:nvPr/>
        </p:nvSpPr>
        <p:spPr>
          <a:xfrm>
            <a:off x="5687536" y="3528060"/>
            <a:ext cx="107715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</a:t>
            </a:r>
            <a:endParaRPr lang="en-US" altLang="zh-CN" sz="2400" dirty="0"/>
          </a:p>
        </p:txBody>
      </p:sp>
      <p:sp>
        <p:nvSpPr>
          <p:cNvPr id="15" name="QB_6_AN.24_1#46d8f9e0e.blank?vcp=1&amp;pid=a065645cf&amp;color=0,0,0&amp;vpa=12&amp;vtp=1&amp;bbb=1"/>
          <p:cNvSpPr/>
          <p:nvPr/>
        </p:nvSpPr>
        <p:spPr>
          <a:xfrm>
            <a:off x="4202589" y="4645660"/>
            <a:ext cx="1152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endParaRPr lang="en-US" altLang="zh-CN" sz="2400" dirty="0"/>
          </a:p>
        </p:txBody>
      </p:sp>
      <p:sp>
        <p:nvSpPr>
          <p:cNvPr id="17" name="QB_6_AN.26_1#46d8f9e0e.blank?vcp=1&amp;pid=a065645cf&amp;color=0,0,0&amp;vpa=13&amp;vtp=1&amp;bbb=1"/>
          <p:cNvSpPr/>
          <p:nvPr/>
        </p:nvSpPr>
        <p:spPr>
          <a:xfrm>
            <a:off x="1948339" y="52044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e7f8aeb4?vcp=1&amp;pid=f378b6d8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5e7f8aeb4?vcp=1&amp;pid=f378b6d8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introduce的用法</a:t>
            </a:r>
            <a:endParaRPr lang="en-US" altLang="zh-CN" sz="2800" b="1" dirty="0"/>
          </a:p>
        </p:txBody>
      </p:sp>
      <p:pic>
        <p:nvPicPr>
          <p:cNvPr id="4" name="P_5_BD#cabdc817f?htil=3&amp;vcp=1&amp;pid=5e7f8aeb4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360" y="1344676"/>
            <a:ext cx="4215384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cabdc817f?htil=3&amp;vcp=1&amp;pid=5e7f8aeb4&amp;color=0,0,0&amp;vtp=1&amp;bbb=1&amp;hb=1&amp;hs=1"/>
          <p:cNvSpPr/>
          <p:nvPr/>
        </p:nvSpPr>
        <p:spPr>
          <a:xfrm>
            <a:off x="502920" y="1308100"/>
            <a:ext cx="683056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你的英语老师向你们班介绍了一部戏剧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coffee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咖啡是什么时候被引入中国的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</p:txBody>
      </p:sp>
      <p:sp>
        <p:nvSpPr>
          <p:cNvPr id="6" name="P_5_BD#cabdc817f?htil=3&amp;vcp=1&amp;pid=5e7f8aeb4&amp;color=0,0,0&amp;vtp=1&amp;bbb=1&amp;hb=1&amp;hs=1"/>
          <p:cNvSpPr/>
          <p:nvPr/>
        </p:nvSpPr>
        <p:spPr>
          <a:xfrm>
            <a:off x="503995" y="3440049"/>
            <a:ext cx="1118401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brief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布朗先生对这门课程进行了简单的介绍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3884</Words>
  <Application>WPS 演示</Application>
  <PresentationFormat>宽屏</PresentationFormat>
  <Paragraphs>272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2024-10-12T12:14:00Z</dcterms:created>
  <dcterms:modified xsi:type="dcterms:W3CDTF">2024-10-14T09:37:37Z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C0E00CF5F2BC408AB67C6AAE4D4377A2_12</vt:lpwstr>
  </property>
  <property fmtid="{D5CDD505-2E9C-101B-9397-08002B2CF9AE}" pid="3" name="KSOProductBuildVer">
    <vt:lpwstr>2052-12.1.0.18276</vt:lpwstr>
  </property>
</Properties>
</file>